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71" r:id="rId10"/>
    <p:sldId id="266" r:id="rId11"/>
    <p:sldId id="270" r:id="rId12"/>
    <p:sldId id="267" r:id="rId13"/>
    <p:sldId id="275" r:id="rId14"/>
    <p:sldId id="274" r:id="rId15"/>
    <p:sldId id="269" r:id="rId16"/>
    <p:sldId id="272" r:id="rId17"/>
    <p:sldId id="27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>
        <p:scale>
          <a:sx n="100" d="100"/>
          <a:sy n="100" d="100"/>
        </p:scale>
        <p:origin x="464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weiwei/Downloads/LCDataDiction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92748606521658"/>
          <c:y val="0.198966050788532"/>
          <c:w val="0.858276327559431"/>
          <c:h val="0.7203153446520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Sheet1!$D$8:$D$12</c:f>
              <c:numCache>
                <c:formatCode>General</c:formatCode>
                <c:ptCount val="5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  <c:pt idx="3">
                  <c:v>8.0</c:v>
                </c:pt>
                <c:pt idx="4">
                  <c:v>9.0</c:v>
                </c:pt>
              </c:numCache>
            </c:numRef>
          </c:cat>
          <c:val>
            <c:numRef>
              <c:f>Sheet1!$E$8:$E$12</c:f>
              <c:numCache>
                <c:formatCode>General</c:formatCode>
                <c:ptCount val="5"/>
                <c:pt idx="0">
                  <c:v>0.82325</c:v>
                </c:pt>
                <c:pt idx="1">
                  <c:v>0.82347</c:v>
                </c:pt>
                <c:pt idx="2">
                  <c:v>0.82468</c:v>
                </c:pt>
                <c:pt idx="3">
                  <c:v>0.82459</c:v>
                </c:pt>
                <c:pt idx="4">
                  <c:v>0.82454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0292512"/>
        <c:axId val="-2044700480"/>
      </c:barChart>
      <c:catAx>
        <c:axId val="-213029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4700480"/>
        <c:crosses val="autoZero"/>
        <c:auto val="1"/>
        <c:lblAlgn val="ctr"/>
        <c:lblOffset val="100"/>
        <c:noMultiLvlLbl val="0"/>
      </c:catAx>
      <c:valAx>
        <c:axId val="-204470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29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44528-7D19-1141-8D2C-2422FA6B854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D33095D8-071C-BC48-A5E1-DB55E1309F40}">
      <dgm:prSet phldrT="[Text]"/>
      <dgm:spPr/>
      <dgm:t>
        <a:bodyPr/>
        <a:lstStyle/>
        <a:p>
          <a:r>
            <a:rPr lang="en-US" dirty="0" smtClean="0"/>
            <a:t>Raw Data</a:t>
          </a:r>
        </a:p>
        <a:p>
          <a:r>
            <a:rPr lang="en-US" dirty="0" smtClean="0"/>
            <a:t>(</a:t>
          </a:r>
          <a:r>
            <a:rPr lang="en-US" smtClean="0"/>
            <a:t>887,379    </a:t>
          </a:r>
          <a:r>
            <a:rPr lang="en-US" dirty="0" smtClean="0"/>
            <a:t>74)</a:t>
          </a:r>
          <a:endParaRPr lang="en-US" dirty="0"/>
        </a:p>
      </dgm:t>
    </dgm:pt>
    <dgm:pt modelId="{DAECA1C8-9AB8-D14A-A352-31382D5CD02B}" type="parTrans" cxnId="{D43146A7-1E7E-0B4F-8604-2DB7AE10E97B}">
      <dgm:prSet/>
      <dgm:spPr/>
      <dgm:t>
        <a:bodyPr/>
        <a:lstStyle/>
        <a:p>
          <a:endParaRPr lang="en-US"/>
        </a:p>
      </dgm:t>
    </dgm:pt>
    <dgm:pt modelId="{5EA32AB8-4C27-8249-9ED9-386B586C62A8}" type="sibTrans" cxnId="{D43146A7-1E7E-0B4F-8604-2DB7AE10E97B}">
      <dgm:prSet/>
      <dgm:spPr/>
      <dgm:t>
        <a:bodyPr/>
        <a:lstStyle/>
        <a:p>
          <a:endParaRPr lang="en-US"/>
        </a:p>
      </dgm:t>
    </dgm:pt>
    <dgm:pt modelId="{C48F20BA-9F6D-3D4B-A465-F11A40130D6E}">
      <dgm:prSet phldrT="[Text]"/>
      <dgm:spPr/>
      <dgm:t>
        <a:bodyPr/>
        <a:lstStyle/>
        <a:p>
          <a:r>
            <a:rPr lang="en-US" dirty="0" smtClean="0"/>
            <a:t>Clean Data</a:t>
          </a:r>
        </a:p>
        <a:p>
          <a:r>
            <a:rPr lang="en-US" dirty="0" smtClean="0"/>
            <a:t>(867,304    8)</a:t>
          </a:r>
          <a:endParaRPr lang="en-US" dirty="0"/>
        </a:p>
      </dgm:t>
    </dgm:pt>
    <dgm:pt modelId="{6E92A00F-D0BF-E54D-AC8D-468E9D04DF64}" type="parTrans" cxnId="{83E91B03-D569-0145-99C5-6750353EC313}">
      <dgm:prSet/>
      <dgm:spPr/>
      <dgm:t>
        <a:bodyPr/>
        <a:lstStyle/>
        <a:p>
          <a:endParaRPr lang="en-US"/>
        </a:p>
      </dgm:t>
    </dgm:pt>
    <dgm:pt modelId="{83F5FDFF-0046-5048-BA72-6138DFD265DA}" type="sibTrans" cxnId="{83E91B03-D569-0145-99C5-6750353EC313}">
      <dgm:prSet/>
      <dgm:spPr/>
      <dgm:t>
        <a:bodyPr/>
        <a:lstStyle/>
        <a:p>
          <a:endParaRPr lang="en-US"/>
        </a:p>
      </dgm:t>
    </dgm:pt>
    <dgm:pt modelId="{658D4BE2-DAB8-1340-A4A5-F0413B4D7521}" type="pres">
      <dgm:prSet presAssocID="{52744528-7D19-1141-8D2C-2422FA6B8541}" presName="Name0" presStyleCnt="0">
        <dgm:presLayoutVars>
          <dgm:dir/>
          <dgm:resizeHandles val="exact"/>
        </dgm:presLayoutVars>
      </dgm:prSet>
      <dgm:spPr/>
    </dgm:pt>
    <dgm:pt modelId="{04F86CCC-7D9F-D94A-A674-BE1BA6F62A05}" type="pres">
      <dgm:prSet presAssocID="{D33095D8-071C-BC48-A5E1-DB55E1309F4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7AC35E-9191-8D4B-94B6-8C8A74C13206}" type="pres">
      <dgm:prSet presAssocID="{5EA32AB8-4C27-8249-9ED9-386B586C62A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2C471210-3B77-7D4F-B177-76DAF321A4DA}" type="pres">
      <dgm:prSet presAssocID="{5EA32AB8-4C27-8249-9ED9-386B586C62A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359EC3B9-9DBF-D64A-AFFF-A315AB89ACB8}" type="pres">
      <dgm:prSet presAssocID="{C48F20BA-9F6D-3D4B-A465-F11A40130D6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146A7-1E7E-0B4F-8604-2DB7AE10E97B}" srcId="{52744528-7D19-1141-8D2C-2422FA6B8541}" destId="{D33095D8-071C-BC48-A5E1-DB55E1309F40}" srcOrd="0" destOrd="0" parTransId="{DAECA1C8-9AB8-D14A-A352-31382D5CD02B}" sibTransId="{5EA32AB8-4C27-8249-9ED9-386B586C62A8}"/>
    <dgm:cxn modelId="{04E3B65B-C225-4645-B524-C02DA4526206}" type="presOf" srcId="{C48F20BA-9F6D-3D4B-A465-F11A40130D6E}" destId="{359EC3B9-9DBF-D64A-AFFF-A315AB89ACB8}" srcOrd="0" destOrd="0" presId="urn:microsoft.com/office/officeart/2005/8/layout/process1"/>
    <dgm:cxn modelId="{68445F9A-8255-2344-ACAD-E3015B94047D}" type="presOf" srcId="{D33095D8-071C-BC48-A5E1-DB55E1309F40}" destId="{04F86CCC-7D9F-D94A-A674-BE1BA6F62A05}" srcOrd="0" destOrd="0" presId="urn:microsoft.com/office/officeart/2005/8/layout/process1"/>
    <dgm:cxn modelId="{01DEA2B8-D4C5-F443-8E9F-9BE62DC0F0BD}" type="presOf" srcId="{52744528-7D19-1141-8D2C-2422FA6B8541}" destId="{658D4BE2-DAB8-1340-A4A5-F0413B4D7521}" srcOrd="0" destOrd="0" presId="urn:microsoft.com/office/officeart/2005/8/layout/process1"/>
    <dgm:cxn modelId="{83E91B03-D569-0145-99C5-6750353EC313}" srcId="{52744528-7D19-1141-8D2C-2422FA6B8541}" destId="{C48F20BA-9F6D-3D4B-A465-F11A40130D6E}" srcOrd="1" destOrd="0" parTransId="{6E92A00F-D0BF-E54D-AC8D-468E9D04DF64}" sibTransId="{83F5FDFF-0046-5048-BA72-6138DFD265DA}"/>
    <dgm:cxn modelId="{66798FC7-2DAE-3C49-A653-7930CE94A8E5}" type="presOf" srcId="{5EA32AB8-4C27-8249-9ED9-386B586C62A8}" destId="{2C471210-3B77-7D4F-B177-76DAF321A4DA}" srcOrd="1" destOrd="0" presId="urn:microsoft.com/office/officeart/2005/8/layout/process1"/>
    <dgm:cxn modelId="{F9C2C572-FE44-E24B-BEEF-6AD771B3FFEB}" type="presOf" srcId="{5EA32AB8-4C27-8249-9ED9-386B586C62A8}" destId="{A57AC35E-9191-8D4B-94B6-8C8A74C13206}" srcOrd="0" destOrd="0" presId="urn:microsoft.com/office/officeart/2005/8/layout/process1"/>
    <dgm:cxn modelId="{A7CD7902-564E-9242-933C-6F844E507133}" type="presParOf" srcId="{658D4BE2-DAB8-1340-A4A5-F0413B4D7521}" destId="{04F86CCC-7D9F-D94A-A674-BE1BA6F62A05}" srcOrd="0" destOrd="0" presId="urn:microsoft.com/office/officeart/2005/8/layout/process1"/>
    <dgm:cxn modelId="{4C27B4E9-0917-2341-87AC-4686FDC29032}" type="presParOf" srcId="{658D4BE2-DAB8-1340-A4A5-F0413B4D7521}" destId="{A57AC35E-9191-8D4B-94B6-8C8A74C13206}" srcOrd="1" destOrd="0" presId="urn:microsoft.com/office/officeart/2005/8/layout/process1"/>
    <dgm:cxn modelId="{5D3EAEEF-707F-CC49-AE32-C9E9FA185EF6}" type="presParOf" srcId="{A57AC35E-9191-8D4B-94B6-8C8A74C13206}" destId="{2C471210-3B77-7D4F-B177-76DAF321A4DA}" srcOrd="0" destOrd="0" presId="urn:microsoft.com/office/officeart/2005/8/layout/process1"/>
    <dgm:cxn modelId="{0305E64F-8A98-4547-B042-E092634C6FF7}" type="presParOf" srcId="{658D4BE2-DAB8-1340-A4A5-F0413B4D7521}" destId="{359EC3B9-9DBF-D64A-AFFF-A315AB89AC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078CE-7C9E-4D4C-B237-A706688007E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96E8F40-608D-DD47-9246-38AABA3B8F67}">
      <dgm:prSet phldrT="[Text]"/>
      <dgm:spPr/>
      <dgm:t>
        <a:bodyPr/>
        <a:lstStyle/>
        <a:p>
          <a:pPr algn="l"/>
          <a:r>
            <a:rPr lang="en-US" dirty="0" smtClean="0"/>
            <a:t>Model1</a:t>
          </a:r>
          <a:endParaRPr lang="en-US" dirty="0"/>
        </a:p>
      </dgm:t>
    </dgm:pt>
    <dgm:pt modelId="{09C80D17-EA67-6E44-9A51-0CE747DE333F}" type="parTrans" cxnId="{01099CCA-9906-0F46-86F7-B7A81A5EB026}">
      <dgm:prSet/>
      <dgm:spPr/>
      <dgm:t>
        <a:bodyPr/>
        <a:lstStyle/>
        <a:p>
          <a:endParaRPr lang="en-US"/>
        </a:p>
      </dgm:t>
    </dgm:pt>
    <dgm:pt modelId="{784BB51B-E884-1B45-907A-D1BCF26910B2}" type="sibTrans" cxnId="{01099CCA-9906-0F46-86F7-B7A81A5EB026}">
      <dgm:prSet/>
      <dgm:spPr/>
      <dgm:t>
        <a:bodyPr/>
        <a:lstStyle/>
        <a:p>
          <a:endParaRPr lang="en-US"/>
        </a:p>
      </dgm:t>
    </dgm:pt>
    <dgm:pt modelId="{90E83D3E-D207-F346-AAB8-3A266F5B0D31}">
      <dgm:prSet phldrT="[Text]"/>
      <dgm:spPr/>
      <dgm:t>
        <a:bodyPr/>
        <a:lstStyle/>
        <a:p>
          <a:r>
            <a:rPr lang="en-US" dirty="0" smtClean="0"/>
            <a:t>X:</a:t>
          </a:r>
          <a:r>
            <a:rPr lang="en-US" baseline="0" dirty="0" smtClean="0"/>
            <a:t> Loan amount, grade</a:t>
          </a:r>
          <a:endParaRPr lang="en-US" dirty="0"/>
        </a:p>
      </dgm:t>
    </dgm:pt>
    <dgm:pt modelId="{3372DC78-91BD-4944-9840-A2FD76924D53}" type="parTrans" cxnId="{01859BB5-B01B-0D4A-8F93-E7A0BC95D5E8}">
      <dgm:prSet/>
      <dgm:spPr/>
      <dgm:t>
        <a:bodyPr/>
        <a:lstStyle/>
        <a:p>
          <a:endParaRPr lang="en-US"/>
        </a:p>
      </dgm:t>
    </dgm:pt>
    <dgm:pt modelId="{BCB39D3B-DAD7-5A46-A3A3-18188572585F}" type="sibTrans" cxnId="{01859BB5-B01B-0D4A-8F93-E7A0BC95D5E8}">
      <dgm:prSet/>
      <dgm:spPr/>
      <dgm:t>
        <a:bodyPr/>
        <a:lstStyle/>
        <a:p>
          <a:endParaRPr lang="en-US"/>
        </a:p>
      </dgm:t>
    </dgm:pt>
    <dgm:pt modelId="{3BD3421E-B42B-C64F-80B8-5FFA2FCAA0EB}">
      <dgm:prSet custT="1"/>
      <dgm:spPr/>
      <dgm:t>
        <a:bodyPr/>
        <a:lstStyle/>
        <a:p>
          <a:pPr algn="ctr"/>
          <a:r>
            <a:rPr lang="en-US" sz="2400" dirty="0" smtClean="0"/>
            <a:t>Accuracy:</a:t>
          </a:r>
        </a:p>
        <a:p>
          <a:pPr algn="ctr"/>
          <a:r>
            <a:rPr lang="en-US" sz="2400" dirty="0" smtClean="0"/>
            <a:t>82.98%</a:t>
          </a:r>
          <a:r>
            <a:rPr lang="en-US" sz="2400" baseline="0" dirty="0" smtClean="0"/>
            <a:t> </a:t>
          </a:r>
          <a:endParaRPr lang="en-US" sz="2400" dirty="0"/>
        </a:p>
      </dgm:t>
    </dgm:pt>
    <dgm:pt modelId="{212CD07E-42D3-6F4E-93FB-D6AFC1F0E6D8}" type="parTrans" cxnId="{5F63144C-F7D9-2A45-8281-C5AB2294A616}">
      <dgm:prSet/>
      <dgm:spPr/>
      <dgm:t>
        <a:bodyPr/>
        <a:lstStyle/>
        <a:p>
          <a:endParaRPr lang="en-US"/>
        </a:p>
      </dgm:t>
    </dgm:pt>
    <dgm:pt modelId="{0C2FA343-5A01-8544-BBDE-F7F009D9BD00}" type="sibTrans" cxnId="{5F63144C-F7D9-2A45-8281-C5AB2294A616}">
      <dgm:prSet/>
      <dgm:spPr/>
      <dgm:t>
        <a:bodyPr/>
        <a:lstStyle/>
        <a:p>
          <a:endParaRPr lang="en-US"/>
        </a:p>
      </dgm:t>
    </dgm:pt>
    <dgm:pt modelId="{BF389A5C-A0CA-4A4C-8FD2-8EC41257288D}" type="pres">
      <dgm:prSet presAssocID="{9BB078CE-7C9E-4D4C-B237-A706688007E1}" presName="Name0" presStyleCnt="0">
        <dgm:presLayoutVars>
          <dgm:dir/>
          <dgm:resizeHandles val="exact"/>
        </dgm:presLayoutVars>
      </dgm:prSet>
      <dgm:spPr/>
    </dgm:pt>
    <dgm:pt modelId="{673B592A-A4FC-0247-BEBA-0C65C00919FA}" type="pres">
      <dgm:prSet presAssocID="{696E8F40-608D-DD47-9246-38AABA3B8F6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3F9DEC-F8E6-D24B-9720-9028F512AC4D}" type="pres">
      <dgm:prSet presAssocID="{784BB51B-E884-1B45-907A-D1BCF26910B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AC24A-E251-DC47-A477-44DA3606C8A7}" type="pres">
      <dgm:prSet presAssocID="{784BB51B-E884-1B45-907A-D1BCF26910B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21165C4-0473-D249-A6DE-FA8BB9D90171}" type="pres">
      <dgm:prSet presAssocID="{90E83D3E-D207-F346-AAB8-3A266F5B0D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41891-092F-B54A-91D2-7EB39B885B66}" type="pres">
      <dgm:prSet presAssocID="{BCB39D3B-DAD7-5A46-A3A3-18188572585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7D54951-9517-2F46-AE77-023AD8589CDE}" type="pres">
      <dgm:prSet presAssocID="{BCB39D3B-DAD7-5A46-A3A3-18188572585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05AC635-0DDC-D442-B075-CE3BFE5FDE9A}" type="pres">
      <dgm:prSet presAssocID="{3BD3421E-B42B-C64F-80B8-5FFA2FCAA0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FA14D5-5E20-9948-9074-D2CD79473E93}" type="presOf" srcId="{9BB078CE-7C9E-4D4C-B237-A706688007E1}" destId="{BF389A5C-A0CA-4A4C-8FD2-8EC41257288D}" srcOrd="0" destOrd="0" presId="urn:microsoft.com/office/officeart/2005/8/layout/process1"/>
    <dgm:cxn modelId="{B275B9FE-14C3-624A-8220-20A3D33FBC9E}" type="presOf" srcId="{3BD3421E-B42B-C64F-80B8-5FFA2FCAA0EB}" destId="{F05AC635-0DDC-D442-B075-CE3BFE5FDE9A}" srcOrd="0" destOrd="0" presId="urn:microsoft.com/office/officeart/2005/8/layout/process1"/>
    <dgm:cxn modelId="{2FFC8212-0E98-7644-8263-84BB98211E23}" type="presOf" srcId="{90E83D3E-D207-F346-AAB8-3A266F5B0D31}" destId="{021165C4-0473-D249-A6DE-FA8BB9D90171}" srcOrd="0" destOrd="0" presId="urn:microsoft.com/office/officeart/2005/8/layout/process1"/>
    <dgm:cxn modelId="{01099CCA-9906-0F46-86F7-B7A81A5EB026}" srcId="{9BB078CE-7C9E-4D4C-B237-A706688007E1}" destId="{696E8F40-608D-DD47-9246-38AABA3B8F67}" srcOrd="0" destOrd="0" parTransId="{09C80D17-EA67-6E44-9A51-0CE747DE333F}" sibTransId="{784BB51B-E884-1B45-907A-D1BCF26910B2}"/>
    <dgm:cxn modelId="{01859BB5-B01B-0D4A-8F93-E7A0BC95D5E8}" srcId="{9BB078CE-7C9E-4D4C-B237-A706688007E1}" destId="{90E83D3E-D207-F346-AAB8-3A266F5B0D31}" srcOrd="1" destOrd="0" parTransId="{3372DC78-91BD-4944-9840-A2FD76924D53}" sibTransId="{BCB39D3B-DAD7-5A46-A3A3-18188572585F}"/>
    <dgm:cxn modelId="{5D18B0ED-1F38-F84A-BD18-7614D04EFC5B}" type="presOf" srcId="{BCB39D3B-DAD7-5A46-A3A3-18188572585F}" destId="{57D54951-9517-2F46-AE77-023AD8589CDE}" srcOrd="1" destOrd="0" presId="urn:microsoft.com/office/officeart/2005/8/layout/process1"/>
    <dgm:cxn modelId="{5F63144C-F7D9-2A45-8281-C5AB2294A616}" srcId="{9BB078CE-7C9E-4D4C-B237-A706688007E1}" destId="{3BD3421E-B42B-C64F-80B8-5FFA2FCAA0EB}" srcOrd="2" destOrd="0" parTransId="{212CD07E-42D3-6F4E-93FB-D6AFC1F0E6D8}" sibTransId="{0C2FA343-5A01-8544-BBDE-F7F009D9BD00}"/>
    <dgm:cxn modelId="{1E4CAA84-D728-0945-838D-5528F4279C1D}" type="presOf" srcId="{BCB39D3B-DAD7-5A46-A3A3-18188572585F}" destId="{0BA41891-092F-B54A-91D2-7EB39B885B66}" srcOrd="0" destOrd="0" presId="urn:microsoft.com/office/officeart/2005/8/layout/process1"/>
    <dgm:cxn modelId="{812EC7F3-8837-0841-847A-FEC9CC86E3F9}" type="presOf" srcId="{784BB51B-E884-1B45-907A-D1BCF26910B2}" destId="{EA1AC24A-E251-DC47-A477-44DA3606C8A7}" srcOrd="1" destOrd="0" presId="urn:microsoft.com/office/officeart/2005/8/layout/process1"/>
    <dgm:cxn modelId="{D49CAE53-A1E3-994E-92EF-60111F1C1A36}" type="presOf" srcId="{696E8F40-608D-DD47-9246-38AABA3B8F67}" destId="{673B592A-A4FC-0247-BEBA-0C65C00919FA}" srcOrd="0" destOrd="0" presId="urn:microsoft.com/office/officeart/2005/8/layout/process1"/>
    <dgm:cxn modelId="{5285A79A-90E5-1146-84D8-2A515591DBD8}" type="presOf" srcId="{784BB51B-E884-1B45-907A-D1BCF26910B2}" destId="{E93F9DEC-F8E6-D24B-9720-9028F512AC4D}" srcOrd="0" destOrd="0" presId="urn:microsoft.com/office/officeart/2005/8/layout/process1"/>
    <dgm:cxn modelId="{282D02E5-5EEA-9E47-A73B-D4255A02C21E}" type="presParOf" srcId="{BF389A5C-A0CA-4A4C-8FD2-8EC41257288D}" destId="{673B592A-A4FC-0247-BEBA-0C65C00919FA}" srcOrd="0" destOrd="0" presId="urn:microsoft.com/office/officeart/2005/8/layout/process1"/>
    <dgm:cxn modelId="{95E83A3A-0E83-EA42-9394-48C64A070994}" type="presParOf" srcId="{BF389A5C-A0CA-4A4C-8FD2-8EC41257288D}" destId="{E93F9DEC-F8E6-D24B-9720-9028F512AC4D}" srcOrd="1" destOrd="0" presId="urn:microsoft.com/office/officeart/2005/8/layout/process1"/>
    <dgm:cxn modelId="{87ADAD04-ABF4-F04C-A4CE-A5DB151F2AE4}" type="presParOf" srcId="{E93F9DEC-F8E6-D24B-9720-9028F512AC4D}" destId="{EA1AC24A-E251-DC47-A477-44DA3606C8A7}" srcOrd="0" destOrd="0" presId="urn:microsoft.com/office/officeart/2005/8/layout/process1"/>
    <dgm:cxn modelId="{F493D8C8-7493-BA45-9A44-73C234559276}" type="presParOf" srcId="{BF389A5C-A0CA-4A4C-8FD2-8EC41257288D}" destId="{021165C4-0473-D249-A6DE-FA8BB9D90171}" srcOrd="2" destOrd="0" presId="urn:microsoft.com/office/officeart/2005/8/layout/process1"/>
    <dgm:cxn modelId="{1A4D6AB3-5A3E-4C4E-BC5B-5759E168F8C2}" type="presParOf" srcId="{BF389A5C-A0CA-4A4C-8FD2-8EC41257288D}" destId="{0BA41891-092F-B54A-91D2-7EB39B885B66}" srcOrd="3" destOrd="0" presId="urn:microsoft.com/office/officeart/2005/8/layout/process1"/>
    <dgm:cxn modelId="{978F1383-53CB-664B-A73B-B8B210FD8CC4}" type="presParOf" srcId="{0BA41891-092F-B54A-91D2-7EB39B885B66}" destId="{57D54951-9517-2F46-AE77-023AD8589CDE}" srcOrd="0" destOrd="0" presId="urn:microsoft.com/office/officeart/2005/8/layout/process1"/>
    <dgm:cxn modelId="{7BE1D13E-E903-264C-8471-51D70877C6AC}" type="presParOf" srcId="{BF389A5C-A0CA-4A4C-8FD2-8EC41257288D}" destId="{F05AC635-0DDC-D442-B075-CE3BFE5FDE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078CE-7C9E-4D4C-B237-A706688007E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96E8F40-608D-DD47-9246-38AABA3B8F67}">
      <dgm:prSet phldrT="[Text]"/>
      <dgm:spPr/>
      <dgm:t>
        <a:bodyPr/>
        <a:lstStyle/>
        <a:p>
          <a:pPr algn="l"/>
          <a:r>
            <a:rPr lang="en-US" dirty="0" smtClean="0"/>
            <a:t>Model2</a:t>
          </a:r>
          <a:endParaRPr lang="en-US" dirty="0"/>
        </a:p>
      </dgm:t>
    </dgm:pt>
    <dgm:pt modelId="{09C80D17-EA67-6E44-9A51-0CE747DE333F}" type="parTrans" cxnId="{01099CCA-9906-0F46-86F7-B7A81A5EB026}">
      <dgm:prSet/>
      <dgm:spPr/>
      <dgm:t>
        <a:bodyPr/>
        <a:lstStyle/>
        <a:p>
          <a:endParaRPr lang="en-US"/>
        </a:p>
      </dgm:t>
    </dgm:pt>
    <dgm:pt modelId="{784BB51B-E884-1B45-907A-D1BCF26910B2}" type="sibTrans" cxnId="{01099CCA-9906-0F46-86F7-B7A81A5EB026}">
      <dgm:prSet/>
      <dgm:spPr/>
      <dgm:t>
        <a:bodyPr/>
        <a:lstStyle/>
        <a:p>
          <a:endParaRPr lang="en-US"/>
        </a:p>
      </dgm:t>
    </dgm:pt>
    <dgm:pt modelId="{90E83D3E-D207-F346-AAB8-3A266F5B0D31}">
      <dgm:prSet phldrT="[Text]"/>
      <dgm:spPr/>
      <dgm:t>
        <a:bodyPr/>
        <a:lstStyle/>
        <a:p>
          <a:r>
            <a:rPr lang="en-US" dirty="0" smtClean="0"/>
            <a:t>X: Loan</a:t>
          </a:r>
          <a:r>
            <a:rPr lang="en-US" baseline="0" dirty="0" smtClean="0"/>
            <a:t> amount, grade,  annual income</a:t>
          </a:r>
          <a:endParaRPr lang="en-US" dirty="0"/>
        </a:p>
      </dgm:t>
    </dgm:pt>
    <dgm:pt modelId="{3372DC78-91BD-4944-9840-A2FD76924D53}" type="parTrans" cxnId="{01859BB5-B01B-0D4A-8F93-E7A0BC95D5E8}">
      <dgm:prSet/>
      <dgm:spPr/>
      <dgm:t>
        <a:bodyPr/>
        <a:lstStyle/>
        <a:p>
          <a:endParaRPr lang="en-US"/>
        </a:p>
      </dgm:t>
    </dgm:pt>
    <dgm:pt modelId="{BCB39D3B-DAD7-5A46-A3A3-18188572585F}" type="sibTrans" cxnId="{01859BB5-B01B-0D4A-8F93-E7A0BC95D5E8}">
      <dgm:prSet/>
      <dgm:spPr/>
      <dgm:t>
        <a:bodyPr/>
        <a:lstStyle/>
        <a:p>
          <a:endParaRPr lang="en-US"/>
        </a:p>
      </dgm:t>
    </dgm:pt>
    <dgm:pt modelId="{F6CBB95D-31A1-4F4E-841E-975DB7967C2F}">
      <dgm:prSet/>
      <dgm:spPr/>
      <dgm:t>
        <a:bodyPr/>
        <a:lstStyle/>
        <a:p>
          <a:r>
            <a:rPr lang="en-US" dirty="0" smtClean="0"/>
            <a:t>Accuracy: 77.40%</a:t>
          </a:r>
          <a:endParaRPr lang="en-US" dirty="0"/>
        </a:p>
      </dgm:t>
    </dgm:pt>
    <dgm:pt modelId="{A4A9F671-DB17-3E4C-BDCD-3270A3D53412}" type="parTrans" cxnId="{583D8E20-2EB1-1049-8068-658E09F89118}">
      <dgm:prSet/>
      <dgm:spPr/>
      <dgm:t>
        <a:bodyPr/>
        <a:lstStyle/>
        <a:p>
          <a:endParaRPr lang="en-US"/>
        </a:p>
      </dgm:t>
    </dgm:pt>
    <dgm:pt modelId="{BB8692E4-A29D-344E-815B-3630FE8985EE}" type="sibTrans" cxnId="{583D8E20-2EB1-1049-8068-658E09F89118}">
      <dgm:prSet/>
      <dgm:spPr/>
      <dgm:t>
        <a:bodyPr/>
        <a:lstStyle/>
        <a:p>
          <a:endParaRPr lang="en-US"/>
        </a:p>
      </dgm:t>
    </dgm:pt>
    <dgm:pt modelId="{BF389A5C-A0CA-4A4C-8FD2-8EC41257288D}" type="pres">
      <dgm:prSet presAssocID="{9BB078CE-7C9E-4D4C-B237-A706688007E1}" presName="Name0" presStyleCnt="0">
        <dgm:presLayoutVars>
          <dgm:dir/>
          <dgm:resizeHandles val="exact"/>
        </dgm:presLayoutVars>
      </dgm:prSet>
      <dgm:spPr/>
    </dgm:pt>
    <dgm:pt modelId="{673B592A-A4FC-0247-BEBA-0C65C00919FA}" type="pres">
      <dgm:prSet presAssocID="{696E8F40-608D-DD47-9246-38AABA3B8F6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3F9DEC-F8E6-D24B-9720-9028F512AC4D}" type="pres">
      <dgm:prSet presAssocID="{784BB51B-E884-1B45-907A-D1BCF26910B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AC24A-E251-DC47-A477-44DA3606C8A7}" type="pres">
      <dgm:prSet presAssocID="{784BB51B-E884-1B45-907A-D1BCF26910B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21165C4-0473-D249-A6DE-FA8BB9D90171}" type="pres">
      <dgm:prSet presAssocID="{90E83D3E-D207-F346-AAB8-3A266F5B0D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41891-092F-B54A-91D2-7EB39B885B66}" type="pres">
      <dgm:prSet presAssocID="{BCB39D3B-DAD7-5A46-A3A3-18188572585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7D54951-9517-2F46-AE77-023AD8589CDE}" type="pres">
      <dgm:prSet presAssocID="{BCB39D3B-DAD7-5A46-A3A3-18188572585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942491E-BC24-D44F-80FC-1457672CD060}" type="pres">
      <dgm:prSet presAssocID="{F6CBB95D-31A1-4F4E-841E-975DB7967C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3DBC8D-1586-B64E-9FCE-2F116884CEA2}" type="presOf" srcId="{9BB078CE-7C9E-4D4C-B237-A706688007E1}" destId="{BF389A5C-A0CA-4A4C-8FD2-8EC41257288D}" srcOrd="0" destOrd="0" presId="urn:microsoft.com/office/officeart/2005/8/layout/process1"/>
    <dgm:cxn modelId="{01099CCA-9906-0F46-86F7-B7A81A5EB026}" srcId="{9BB078CE-7C9E-4D4C-B237-A706688007E1}" destId="{696E8F40-608D-DD47-9246-38AABA3B8F67}" srcOrd="0" destOrd="0" parTransId="{09C80D17-EA67-6E44-9A51-0CE747DE333F}" sibTransId="{784BB51B-E884-1B45-907A-D1BCF26910B2}"/>
    <dgm:cxn modelId="{0BCEBD78-5671-EE4C-B3F7-B51ABF448F63}" type="presOf" srcId="{F6CBB95D-31A1-4F4E-841E-975DB7967C2F}" destId="{3942491E-BC24-D44F-80FC-1457672CD060}" srcOrd="0" destOrd="0" presId="urn:microsoft.com/office/officeart/2005/8/layout/process1"/>
    <dgm:cxn modelId="{01859BB5-B01B-0D4A-8F93-E7A0BC95D5E8}" srcId="{9BB078CE-7C9E-4D4C-B237-A706688007E1}" destId="{90E83D3E-D207-F346-AAB8-3A266F5B0D31}" srcOrd="1" destOrd="0" parTransId="{3372DC78-91BD-4944-9840-A2FD76924D53}" sibTransId="{BCB39D3B-DAD7-5A46-A3A3-18188572585F}"/>
    <dgm:cxn modelId="{FD38DD10-2B25-DA40-987C-74A486409696}" type="presOf" srcId="{784BB51B-E884-1B45-907A-D1BCF26910B2}" destId="{E93F9DEC-F8E6-D24B-9720-9028F512AC4D}" srcOrd="0" destOrd="0" presId="urn:microsoft.com/office/officeart/2005/8/layout/process1"/>
    <dgm:cxn modelId="{E360444A-146C-2E49-80EA-ED5D4A46B005}" type="presOf" srcId="{784BB51B-E884-1B45-907A-D1BCF26910B2}" destId="{EA1AC24A-E251-DC47-A477-44DA3606C8A7}" srcOrd="1" destOrd="0" presId="urn:microsoft.com/office/officeart/2005/8/layout/process1"/>
    <dgm:cxn modelId="{583D8E20-2EB1-1049-8068-658E09F89118}" srcId="{9BB078CE-7C9E-4D4C-B237-A706688007E1}" destId="{F6CBB95D-31A1-4F4E-841E-975DB7967C2F}" srcOrd="2" destOrd="0" parTransId="{A4A9F671-DB17-3E4C-BDCD-3270A3D53412}" sibTransId="{BB8692E4-A29D-344E-815B-3630FE8985EE}"/>
    <dgm:cxn modelId="{89DCE814-B814-3645-9E16-ADBFC6A70248}" type="presOf" srcId="{696E8F40-608D-DD47-9246-38AABA3B8F67}" destId="{673B592A-A4FC-0247-BEBA-0C65C00919FA}" srcOrd="0" destOrd="0" presId="urn:microsoft.com/office/officeart/2005/8/layout/process1"/>
    <dgm:cxn modelId="{0994821C-CBAA-6845-B499-6EAA6C2F09A4}" type="presOf" srcId="{BCB39D3B-DAD7-5A46-A3A3-18188572585F}" destId="{57D54951-9517-2F46-AE77-023AD8589CDE}" srcOrd="1" destOrd="0" presId="urn:microsoft.com/office/officeart/2005/8/layout/process1"/>
    <dgm:cxn modelId="{C8F29DCD-24B0-614B-AFD3-DED7FBACBB49}" type="presOf" srcId="{90E83D3E-D207-F346-AAB8-3A266F5B0D31}" destId="{021165C4-0473-D249-A6DE-FA8BB9D90171}" srcOrd="0" destOrd="0" presId="urn:microsoft.com/office/officeart/2005/8/layout/process1"/>
    <dgm:cxn modelId="{E6DDBB1F-D75D-2E42-A4C1-2E0399D4BBB8}" type="presOf" srcId="{BCB39D3B-DAD7-5A46-A3A3-18188572585F}" destId="{0BA41891-092F-B54A-91D2-7EB39B885B66}" srcOrd="0" destOrd="0" presId="urn:microsoft.com/office/officeart/2005/8/layout/process1"/>
    <dgm:cxn modelId="{53AB0A1E-E517-254D-A70B-88A372C9C665}" type="presParOf" srcId="{BF389A5C-A0CA-4A4C-8FD2-8EC41257288D}" destId="{673B592A-A4FC-0247-BEBA-0C65C00919FA}" srcOrd="0" destOrd="0" presId="urn:microsoft.com/office/officeart/2005/8/layout/process1"/>
    <dgm:cxn modelId="{37E8B42F-7F29-6046-A120-C5E8CAC9933F}" type="presParOf" srcId="{BF389A5C-A0CA-4A4C-8FD2-8EC41257288D}" destId="{E93F9DEC-F8E6-D24B-9720-9028F512AC4D}" srcOrd="1" destOrd="0" presId="urn:microsoft.com/office/officeart/2005/8/layout/process1"/>
    <dgm:cxn modelId="{D5C3601F-2509-154F-B3C0-4F8B383405DF}" type="presParOf" srcId="{E93F9DEC-F8E6-D24B-9720-9028F512AC4D}" destId="{EA1AC24A-E251-DC47-A477-44DA3606C8A7}" srcOrd="0" destOrd="0" presId="urn:microsoft.com/office/officeart/2005/8/layout/process1"/>
    <dgm:cxn modelId="{B4B6F871-0A87-D844-B1B1-B8933A5FB4A8}" type="presParOf" srcId="{BF389A5C-A0CA-4A4C-8FD2-8EC41257288D}" destId="{021165C4-0473-D249-A6DE-FA8BB9D90171}" srcOrd="2" destOrd="0" presId="urn:microsoft.com/office/officeart/2005/8/layout/process1"/>
    <dgm:cxn modelId="{9C702BA2-F672-6648-9991-AF25920A1CDD}" type="presParOf" srcId="{BF389A5C-A0CA-4A4C-8FD2-8EC41257288D}" destId="{0BA41891-092F-B54A-91D2-7EB39B885B66}" srcOrd="3" destOrd="0" presId="urn:microsoft.com/office/officeart/2005/8/layout/process1"/>
    <dgm:cxn modelId="{02AE2F06-48E8-FC48-8242-9D8643FDDAB5}" type="presParOf" srcId="{0BA41891-092F-B54A-91D2-7EB39B885B66}" destId="{57D54951-9517-2F46-AE77-023AD8589CDE}" srcOrd="0" destOrd="0" presId="urn:microsoft.com/office/officeart/2005/8/layout/process1"/>
    <dgm:cxn modelId="{076CC9CC-FFB4-1441-8FDE-86A971217106}" type="presParOf" srcId="{BF389A5C-A0CA-4A4C-8FD2-8EC41257288D}" destId="{3942491E-BC24-D44F-80FC-1457672CD06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86CCC-7D9F-D94A-A674-BE1BA6F62A05}">
      <dsp:nvSpPr>
        <dsp:cNvPr id="0" name=""/>
        <dsp:cNvSpPr/>
      </dsp:nvSpPr>
      <dsp:spPr>
        <a:xfrm>
          <a:off x="1334" y="550837"/>
          <a:ext cx="2845605" cy="1707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Raw Data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(</a:t>
          </a:r>
          <a:r>
            <a:rPr lang="en-US" sz="3300" kern="1200" smtClean="0"/>
            <a:t>887,379    </a:t>
          </a:r>
          <a:r>
            <a:rPr lang="en-US" sz="3300" kern="1200" dirty="0" smtClean="0"/>
            <a:t>74)</a:t>
          </a:r>
          <a:endParaRPr lang="en-US" sz="3300" kern="1200" dirty="0"/>
        </a:p>
      </dsp:txBody>
      <dsp:txXfrm>
        <a:off x="51341" y="600844"/>
        <a:ext cx="2745591" cy="1607349"/>
      </dsp:txXfrm>
    </dsp:sp>
    <dsp:sp modelId="{A57AC35E-9191-8D4B-94B6-8C8A74C13206}">
      <dsp:nvSpPr>
        <dsp:cNvPr id="0" name=""/>
        <dsp:cNvSpPr/>
      </dsp:nvSpPr>
      <dsp:spPr>
        <a:xfrm>
          <a:off x="3131499" y="1051663"/>
          <a:ext cx="603268" cy="7057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3131499" y="1192805"/>
        <a:ext cx="422288" cy="423426"/>
      </dsp:txXfrm>
    </dsp:sp>
    <dsp:sp modelId="{359EC3B9-9DBF-D64A-AFFF-A315AB89ACB8}">
      <dsp:nvSpPr>
        <dsp:cNvPr id="0" name=""/>
        <dsp:cNvSpPr/>
      </dsp:nvSpPr>
      <dsp:spPr>
        <a:xfrm>
          <a:off x="3985181" y="550837"/>
          <a:ext cx="2845605" cy="1707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Clean Data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(867,304    8)</a:t>
          </a:r>
          <a:endParaRPr lang="en-US" sz="3300" kern="1200" dirty="0"/>
        </a:p>
      </dsp:txBody>
      <dsp:txXfrm>
        <a:off x="4035188" y="600844"/>
        <a:ext cx="2745591" cy="160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B592A-A4FC-0247-BEBA-0C65C00919FA}">
      <dsp:nvSpPr>
        <dsp:cNvPr id="0" name=""/>
        <dsp:cNvSpPr/>
      </dsp:nvSpPr>
      <dsp:spPr>
        <a:xfrm>
          <a:off x="7615" y="1044902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Model1</a:t>
          </a:r>
          <a:endParaRPr lang="en-US" sz="2600" kern="1200" dirty="0"/>
        </a:p>
      </dsp:txBody>
      <dsp:txXfrm>
        <a:off x="47615" y="1084902"/>
        <a:ext cx="2196190" cy="1285714"/>
      </dsp:txXfrm>
    </dsp:sp>
    <dsp:sp modelId="{E93F9DEC-F8E6-D24B-9720-9028F512AC4D}">
      <dsp:nvSpPr>
        <dsp:cNvPr id="0" name=""/>
        <dsp:cNvSpPr/>
      </dsp:nvSpPr>
      <dsp:spPr>
        <a:xfrm>
          <a:off x="2511425" y="1445511"/>
          <a:ext cx="482552" cy="56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511425" y="1558410"/>
        <a:ext cx="337786" cy="338697"/>
      </dsp:txXfrm>
    </dsp:sp>
    <dsp:sp modelId="{021165C4-0473-D249-A6DE-FA8BB9D90171}">
      <dsp:nvSpPr>
        <dsp:cNvPr id="0" name=""/>
        <dsp:cNvSpPr/>
      </dsp:nvSpPr>
      <dsp:spPr>
        <a:xfrm>
          <a:off x="3194282" y="1044902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X:</a:t>
          </a:r>
          <a:r>
            <a:rPr lang="en-US" sz="2600" kern="1200" baseline="0" dirty="0" smtClean="0"/>
            <a:t> Loan amount, grade</a:t>
          </a:r>
          <a:endParaRPr lang="en-US" sz="2600" kern="1200" dirty="0"/>
        </a:p>
      </dsp:txBody>
      <dsp:txXfrm>
        <a:off x="3234282" y="1084902"/>
        <a:ext cx="2196190" cy="1285714"/>
      </dsp:txXfrm>
    </dsp:sp>
    <dsp:sp modelId="{0BA41891-092F-B54A-91D2-7EB39B885B66}">
      <dsp:nvSpPr>
        <dsp:cNvPr id="0" name=""/>
        <dsp:cNvSpPr/>
      </dsp:nvSpPr>
      <dsp:spPr>
        <a:xfrm>
          <a:off x="5698092" y="1445511"/>
          <a:ext cx="482552" cy="56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698092" y="1558410"/>
        <a:ext cx="337786" cy="338697"/>
      </dsp:txXfrm>
    </dsp:sp>
    <dsp:sp modelId="{F05AC635-0DDC-D442-B075-CE3BFE5FDE9A}">
      <dsp:nvSpPr>
        <dsp:cNvPr id="0" name=""/>
        <dsp:cNvSpPr/>
      </dsp:nvSpPr>
      <dsp:spPr>
        <a:xfrm>
          <a:off x="6380949" y="1044902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Accuracy: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82.98%</a:t>
          </a:r>
          <a:r>
            <a:rPr lang="en-US" sz="2400" kern="1200" baseline="0" dirty="0" smtClean="0"/>
            <a:t> </a:t>
          </a:r>
          <a:endParaRPr lang="en-US" sz="2400" kern="1200" dirty="0"/>
        </a:p>
      </dsp:txBody>
      <dsp:txXfrm>
        <a:off x="6420949" y="1084902"/>
        <a:ext cx="2196190" cy="1285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B592A-A4FC-0247-BEBA-0C65C00919FA}">
      <dsp:nvSpPr>
        <dsp:cNvPr id="0" name=""/>
        <dsp:cNvSpPr/>
      </dsp:nvSpPr>
      <dsp:spPr>
        <a:xfrm>
          <a:off x="7615" y="945328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Model2</a:t>
          </a:r>
          <a:endParaRPr lang="en-US" sz="2500" kern="1200" dirty="0"/>
        </a:p>
      </dsp:txBody>
      <dsp:txXfrm>
        <a:off x="47615" y="985328"/>
        <a:ext cx="2196190" cy="1285714"/>
      </dsp:txXfrm>
    </dsp:sp>
    <dsp:sp modelId="{E93F9DEC-F8E6-D24B-9720-9028F512AC4D}">
      <dsp:nvSpPr>
        <dsp:cNvPr id="0" name=""/>
        <dsp:cNvSpPr/>
      </dsp:nvSpPr>
      <dsp:spPr>
        <a:xfrm>
          <a:off x="2511425" y="1345938"/>
          <a:ext cx="482552" cy="56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511425" y="1458837"/>
        <a:ext cx="337786" cy="338697"/>
      </dsp:txXfrm>
    </dsp:sp>
    <dsp:sp modelId="{021165C4-0473-D249-A6DE-FA8BB9D90171}">
      <dsp:nvSpPr>
        <dsp:cNvPr id="0" name=""/>
        <dsp:cNvSpPr/>
      </dsp:nvSpPr>
      <dsp:spPr>
        <a:xfrm>
          <a:off x="3194282" y="945328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X: Loan</a:t>
          </a:r>
          <a:r>
            <a:rPr lang="en-US" sz="2500" kern="1200" baseline="0" dirty="0" smtClean="0"/>
            <a:t> amount, grade,  annual income</a:t>
          </a:r>
          <a:endParaRPr lang="en-US" sz="2500" kern="1200" dirty="0"/>
        </a:p>
      </dsp:txBody>
      <dsp:txXfrm>
        <a:off x="3234282" y="985328"/>
        <a:ext cx="2196190" cy="1285714"/>
      </dsp:txXfrm>
    </dsp:sp>
    <dsp:sp modelId="{0BA41891-092F-B54A-91D2-7EB39B885B66}">
      <dsp:nvSpPr>
        <dsp:cNvPr id="0" name=""/>
        <dsp:cNvSpPr/>
      </dsp:nvSpPr>
      <dsp:spPr>
        <a:xfrm>
          <a:off x="5698092" y="1345938"/>
          <a:ext cx="482552" cy="56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698092" y="1458837"/>
        <a:ext cx="337786" cy="338697"/>
      </dsp:txXfrm>
    </dsp:sp>
    <dsp:sp modelId="{3942491E-BC24-D44F-80FC-1457672CD060}">
      <dsp:nvSpPr>
        <dsp:cNvPr id="0" name=""/>
        <dsp:cNvSpPr/>
      </dsp:nvSpPr>
      <dsp:spPr>
        <a:xfrm>
          <a:off x="6380949" y="945328"/>
          <a:ext cx="2276190" cy="136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Accuracy: 77.40%</a:t>
          </a:r>
          <a:endParaRPr lang="en-US" sz="2500" kern="1200" dirty="0"/>
        </a:p>
      </dsp:txBody>
      <dsp:txXfrm>
        <a:off x="6420949" y="985328"/>
        <a:ext cx="2196190" cy="1285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7000-DBEE-8240-B30F-CF84A3F237DB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E22DE-1A25-ED4F-83D4-AE937CF51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E22DE-1A25-ED4F-83D4-AE937CF51C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6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4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0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6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DA228-469C-B24F-8BEB-9A3CA6EA2717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DD8E-CAF9-4F4F-B14E-B2EC27E33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488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Project: Lending club loan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1821"/>
              </p:ext>
            </p:extLst>
          </p:nvPr>
        </p:nvGraphicFramePr>
        <p:xfrm>
          <a:off x="838200" y="1756371"/>
          <a:ext cx="10515600" cy="4485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890"/>
                <a:gridCol w="9193710"/>
              </a:tblGrid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Outline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Background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 Insights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 Approach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Conclusion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Next Step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Acknowledge</a:t>
                      </a:r>
                      <a:endParaRPr lang="en-US" sz="2800" dirty="0"/>
                    </a:p>
                  </a:txBody>
                  <a:tcPr/>
                </a:tc>
              </a:tr>
              <a:tr h="56669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Q&amp;A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71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1" y="138023"/>
            <a:ext cx="10801709" cy="948905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3.1 Model1 OLS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0" y="1171604"/>
            <a:ext cx="10801709" cy="100225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Features: </a:t>
            </a:r>
            <a:r>
              <a:rPr lang="en-US" sz="1800" dirty="0" smtClean="0"/>
              <a:t>'</a:t>
            </a:r>
            <a:r>
              <a:rPr lang="en-US" sz="1800" dirty="0" err="1" smtClean="0"/>
              <a:t>loan_amnt</a:t>
            </a:r>
            <a:r>
              <a:rPr lang="en-US" sz="1800" dirty="0" smtClean="0"/>
              <a:t>’, ‘grade’</a:t>
            </a:r>
          </a:p>
          <a:p>
            <a:r>
              <a:rPr lang="en-US" sz="2400" dirty="0" smtClean="0"/>
              <a:t>Label: </a:t>
            </a:r>
            <a:r>
              <a:rPr lang="en-US" sz="1800" dirty="0" err="1" smtClean="0"/>
              <a:t>Inter_rate_cate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9495" y="2396751"/>
            <a:ext cx="2244304" cy="4062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 square is 0.912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AIC is 2980000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5" y="2395402"/>
            <a:ext cx="871268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1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738"/>
            <a:ext cx="10427898" cy="707366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3.1 Model1 </a:t>
            </a:r>
            <a:r>
              <a:rPr lang="en-US" b="1" smtClean="0">
                <a:solidFill>
                  <a:schemeClr val="bg1"/>
                </a:solidFill>
              </a:rPr>
              <a:t>OLS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9638"/>
            <a:ext cx="10427898" cy="86843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Features: </a:t>
            </a:r>
            <a:r>
              <a:rPr lang="en-US" sz="1800" dirty="0" smtClean="0"/>
              <a:t>'loan_amnt','grade’, ‘</a:t>
            </a:r>
            <a:r>
              <a:rPr lang="en-US" sz="1800" dirty="0" err="1" smtClean="0"/>
              <a:t>annual_income</a:t>
            </a:r>
            <a:r>
              <a:rPr lang="en-US" sz="1800" dirty="0" smtClean="0"/>
              <a:t>”</a:t>
            </a:r>
          </a:p>
          <a:p>
            <a:r>
              <a:rPr lang="en-US" sz="2400" dirty="0" smtClean="0"/>
              <a:t>Label: </a:t>
            </a:r>
            <a:r>
              <a:rPr lang="en-US" sz="1800" dirty="0" err="1" smtClean="0"/>
              <a:t>Inter_rate_cate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36634" y="1933575"/>
            <a:ext cx="2829464" cy="4924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 square is 0.972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AIC is 3948000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Better result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8072"/>
            <a:ext cx="7253415" cy="50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9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301" y="271507"/>
            <a:ext cx="10515600" cy="1325563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3.2 Model : KNN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52101576"/>
              </p:ext>
            </p:extLst>
          </p:nvPr>
        </p:nvGraphicFramePr>
        <p:xfrm>
          <a:off x="1928482" y="943953"/>
          <a:ext cx="8664756" cy="345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51338629"/>
              </p:ext>
            </p:extLst>
          </p:nvPr>
        </p:nvGraphicFramePr>
        <p:xfrm>
          <a:off x="1876723" y="3575749"/>
          <a:ext cx="8664756" cy="3256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487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990"/>
            <a:ext cx="10515600" cy="1011319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3.3 </a:t>
            </a:r>
            <a:r>
              <a:rPr lang="en-US" b="1" dirty="0" smtClean="0">
                <a:solidFill>
                  <a:schemeClr val="bg1"/>
                </a:solidFill>
              </a:rPr>
              <a:t>Model 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r>
              <a:rPr lang="en-US" b="1" dirty="0" smtClean="0">
                <a:solidFill>
                  <a:schemeClr val="bg1"/>
                </a:solidFill>
              </a:rPr>
              <a:t>Decision Tree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292" y="1273312"/>
            <a:ext cx="10523508" cy="86581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000" dirty="0" smtClean="0"/>
              <a:t>X: </a:t>
            </a:r>
            <a:r>
              <a:rPr lang="en-US" sz="2000" dirty="0" err="1" smtClean="0"/>
              <a:t>annual_income</a:t>
            </a:r>
            <a:r>
              <a:rPr lang="en-US" sz="2000" dirty="0" smtClean="0"/>
              <a:t>, grade, loan amount</a:t>
            </a:r>
          </a:p>
          <a:p>
            <a:r>
              <a:rPr lang="en-US" sz="2000" dirty="0" smtClean="0"/>
              <a:t>Y: interest rate category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129"/>
            <a:ext cx="12192000" cy="4387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045" y="1455553"/>
            <a:ext cx="193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Accuracy: 84.45%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87064" y="2141735"/>
            <a:ext cx="983412" cy="258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87064" y="4072588"/>
            <a:ext cx="983412" cy="258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2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990"/>
            <a:ext cx="9936911" cy="1022501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3.3 Model  Random Forest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292" y="1273312"/>
            <a:ext cx="9944819" cy="86581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000" dirty="0" smtClean="0"/>
              <a:t>X: </a:t>
            </a:r>
            <a:r>
              <a:rPr lang="en-US" sz="2000" dirty="0" err="1" smtClean="0"/>
              <a:t>annual_income</a:t>
            </a:r>
            <a:r>
              <a:rPr lang="en-US" sz="2000" dirty="0" smtClean="0"/>
              <a:t>, grade, loan amount</a:t>
            </a:r>
          </a:p>
          <a:p>
            <a:r>
              <a:rPr lang="en-US" sz="2000" dirty="0" smtClean="0"/>
              <a:t>Y: interest rate category</a:t>
            </a:r>
          </a:p>
          <a:p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81166"/>
              </p:ext>
            </p:extLst>
          </p:nvPr>
        </p:nvGraphicFramePr>
        <p:xfrm>
          <a:off x="941717" y="2943526"/>
          <a:ext cx="4506823" cy="238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739"/>
                <a:gridCol w="1824008"/>
                <a:gridCol w="1984076"/>
              </a:tblGrid>
              <a:tr h="3974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Importance</a:t>
                      </a:r>
                      <a:endParaRPr lang="en-US" dirty="0"/>
                    </a:p>
                  </a:txBody>
                  <a:tcPr/>
                </a:tc>
              </a:tr>
              <a:tr h="397455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>
                          <a:solidFill>
                            <a:prstClr val="black"/>
                          </a:solidFill>
                          <a:latin typeface="HelveticaNeue" charset="0"/>
                        </a:rPr>
                        <a:t>0.295300</a:t>
                      </a:r>
                      <a:endParaRPr lang="en-US" dirty="0"/>
                    </a:p>
                  </a:txBody>
                  <a:tcPr/>
                </a:tc>
              </a:tr>
              <a:tr h="397455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>
                          <a:solidFill>
                            <a:prstClr val="black"/>
                          </a:solidFill>
                          <a:latin typeface="HelveticaNeue" charset="0"/>
                        </a:rPr>
                        <a:t>0.202875</a:t>
                      </a:r>
                      <a:endParaRPr lang="en-US" dirty="0"/>
                    </a:p>
                  </a:txBody>
                  <a:tcPr/>
                </a:tc>
              </a:tr>
              <a:tr h="397455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 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>
                          <a:solidFill>
                            <a:prstClr val="black"/>
                          </a:solidFill>
                          <a:latin typeface="HelveticaNeue" charset="0"/>
                        </a:rPr>
                        <a:t>0.151593</a:t>
                      </a:r>
                      <a:endParaRPr lang="en-US" dirty="0"/>
                    </a:p>
                  </a:txBody>
                  <a:tcPr/>
                </a:tc>
              </a:tr>
              <a:tr h="397455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>
                          <a:solidFill>
                            <a:prstClr val="black"/>
                          </a:solidFill>
                          <a:latin typeface="HelveticaNeue" charset="0"/>
                        </a:rPr>
                        <a:t>0.116861</a:t>
                      </a:r>
                      <a:endParaRPr lang="en-US" dirty="0"/>
                    </a:p>
                  </a:txBody>
                  <a:tcPr/>
                </a:tc>
              </a:tr>
              <a:tr h="39745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Annual_inc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>
                          <a:solidFill>
                            <a:prstClr val="black"/>
                          </a:solidFill>
                          <a:latin typeface="HelveticaNeue" charset="0"/>
                        </a:rPr>
                        <a:t>0.081658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616680"/>
              </p:ext>
            </p:extLst>
          </p:nvPr>
        </p:nvGraphicFramePr>
        <p:xfrm>
          <a:off x="6323881" y="3108014"/>
          <a:ext cx="4786942" cy="2941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881" y="2300406"/>
            <a:ext cx="445123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Grid search: </a:t>
            </a:r>
            <a:r>
              <a:rPr lang="en-US" b="1" dirty="0" err="1" smtClean="0">
                <a:solidFill>
                  <a:schemeClr val="bg1"/>
                </a:solidFill>
              </a:rPr>
              <a:t>n_trees</a:t>
            </a:r>
            <a:r>
              <a:rPr lang="en-US" b="1" dirty="0" smtClean="0">
                <a:solidFill>
                  <a:schemeClr val="bg1"/>
                </a:solidFill>
              </a:rPr>
              <a:t> = 5,6,7,8,9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Accuracy 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717" y="2259950"/>
            <a:ext cx="450682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N_tree</a:t>
            </a:r>
            <a:r>
              <a:rPr lang="en-US" b="1" dirty="0" smtClean="0">
                <a:solidFill>
                  <a:schemeClr val="bg1"/>
                </a:solidFill>
              </a:rPr>
              <a:t> = 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706215"/>
            <a:ext cx="461034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Accuracy: 82.32%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8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4 Conclusion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Grade, Annual Income, Loan Amount are good predictors for interest rate</a:t>
            </a:r>
          </a:p>
          <a:p>
            <a:r>
              <a:rPr lang="en-US" dirty="0"/>
              <a:t>Strengths:</a:t>
            </a:r>
          </a:p>
          <a:p>
            <a:pPr lvl="1"/>
            <a:r>
              <a:rPr lang="en-US" dirty="0" smtClean="0"/>
              <a:t>Utilize different models and tune the parameters to get best model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 smtClean="0"/>
              <a:t>Best accuracy is 84,45%</a:t>
            </a:r>
            <a:endParaRPr lang="en-US" dirty="0" smtClean="0"/>
          </a:p>
          <a:p>
            <a:r>
              <a:rPr lang="en-US" dirty="0" smtClean="0"/>
              <a:t>Limitations: </a:t>
            </a:r>
          </a:p>
          <a:p>
            <a:pPr lvl="1"/>
            <a:r>
              <a:rPr lang="en-US" dirty="0" smtClean="0"/>
              <a:t>cannot show the AUC for KNN, Decision Tree and Random Forest due to multi-class</a:t>
            </a:r>
          </a:p>
          <a:p>
            <a:pPr lvl="1"/>
            <a:r>
              <a:rPr lang="en-US" dirty="0" smtClean="0"/>
              <a:t>Grade may be highly correlated with interest rate by default</a:t>
            </a:r>
          </a:p>
          <a:p>
            <a:pPr lvl="1"/>
            <a:r>
              <a:rPr lang="en-US" dirty="0" smtClean="0"/>
              <a:t>For KNN, the scale of income and loan amount is big, compared to interest rate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8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5 Next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Use Grid search for search for the best </a:t>
            </a:r>
            <a:r>
              <a:rPr lang="en-US" dirty="0" err="1" smtClean="0"/>
              <a:t>n_trees</a:t>
            </a:r>
            <a:r>
              <a:rPr lang="en-US" dirty="0" smtClean="0"/>
              <a:t> for random forest</a:t>
            </a:r>
          </a:p>
          <a:p>
            <a:endParaRPr lang="en-US" dirty="0" smtClean="0"/>
          </a:p>
          <a:p>
            <a:r>
              <a:rPr lang="en-US" dirty="0" smtClean="0"/>
              <a:t>Standardize the income and loan amount for KNN, to further increase the accuracy</a:t>
            </a:r>
          </a:p>
          <a:p>
            <a:endParaRPr lang="en-US" dirty="0" smtClean="0"/>
          </a:p>
          <a:p>
            <a:r>
              <a:rPr lang="en-US" dirty="0" smtClean="0"/>
              <a:t>Come up with metrics to replace AUC</a:t>
            </a:r>
          </a:p>
          <a:p>
            <a:endParaRPr lang="en-US" dirty="0"/>
          </a:p>
          <a:p>
            <a:r>
              <a:rPr lang="en-US" dirty="0" smtClean="0"/>
              <a:t>Perform time series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6</a:t>
            </a:r>
            <a:r>
              <a:rPr lang="en-US" b="1" dirty="0" smtClean="0">
                <a:solidFill>
                  <a:schemeClr val="bg1"/>
                </a:solidFill>
              </a:rPr>
              <a:t> Acknowledge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5374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General Assembly</a:t>
            </a:r>
          </a:p>
          <a:p>
            <a:r>
              <a:rPr lang="en-US" dirty="0" smtClean="0"/>
              <a:t>Sri </a:t>
            </a:r>
            <a:r>
              <a:rPr lang="en-US" dirty="0" err="1" smtClean="0"/>
              <a:t>Kanajan</a:t>
            </a:r>
            <a:endParaRPr lang="en-US" dirty="0" smtClean="0"/>
          </a:p>
          <a:p>
            <a:r>
              <a:rPr lang="en-US" dirty="0" smtClean="0"/>
              <a:t>Dan </a:t>
            </a:r>
            <a:r>
              <a:rPr lang="en-US" dirty="0" err="1" smtClean="0"/>
              <a:t>Grigoras</a:t>
            </a:r>
            <a:endParaRPr lang="en-US" dirty="0" smtClean="0"/>
          </a:p>
          <a:p>
            <a:r>
              <a:rPr lang="en-US" dirty="0" smtClean="0"/>
              <a:t>Everyone in the Data Science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1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7480" y="1825626"/>
            <a:ext cx="798806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 &amp; A</a:t>
            </a:r>
            <a:endParaRPr lang="en-US" sz="199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388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366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1.1Background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04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Data Source</a:t>
            </a:r>
            <a:r>
              <a:rPr lang="en-US" dirty="0" smtClean="0"/>
              <a:t>: </a:t>
            </a:r>
            <a:r>
              <a:rPr lang="en-US" dirty="0" err="1" smtClean="0"/>
              <a:t>Kaggle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Problem Statement: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Using the loan data for all loans issued in lending club through 2007-2015, determine the interest rate and interest rate category for each case.</a:t>
            </a:r>
          </a:p>
          <a:p>
            <a:r>
              <a:rPr lang="en-US" b="1" dirty="0" smtClean="0"/>
              <a:t>Hypothesis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     The higher the annual income, higher grade, the lower interest rate will be assigned.</a:t>
            </a:r>
          </a:p>
          <a:p>
            <a:r>
              <a:rPr lang="en-US" b="1" dirty="0" smtClean="0"/>
              <a:t>Approach and model</a:t>
            </a:r>
            <a:r>
              <a:rPr lang="en-US" dirty="0" smtClean="0"/>
              <a:t>s: </a:t>
            </a:r>
          </a:p>
          <a:p>
            <a:pPr marL="0" indent="0">
              <a:buNone/>
            </a:pPr>
            <a:r>
              <a:rPr lang="en-US" dirty="0" smtClean="0"/>
              <a:t>      interest rate ( continuous): OLS regression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interest rate category( categorical): KNN, Decision Tree, Random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7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62404" cy="963343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2.1 Model insights: Data Step </a:t>
            </a:r>
            <a:r>
              <a:rPr lang="en-US" b="1" dirty="0" smtClean="0">
                <a:solidFill>
                  <a:schemeClr val="bg1"/>
                </a:solidFill>
              </a:rPr>
              <a:t>Summaries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996"/>
            <a:ext cx="10703944" cy="508958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# step 1: Acquire data</a:t>
            </a:r>
          </a:p>
          <a:p>
            <a:r>
              <a:rPr lang="en-US" dirty="0" smtClean="0"/>
              <a:t># step 2: Mine the data (variable selection)</a:t>
            </a:r>
          </a:p>
          <a:p>
            <a:pPr marL="0" indent="0">
              <a:buNone/>
            </a:pPr>
            <a:r>
              <a:rPr lang="en-US" dirty="0" smtClean="0"/>
              <a:t>             step2.1 get the overview-</a:t>
            </a:r>
            <a:r>
              <a:rPr lang="en-US" dirty="0" err="1" smtClean="0"/>
              <a:t>snapshot,shape,describe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step2.2 get the checklist of graphs: density, </a:t>
            </a:r>
            <a:r>
              <a:rPr lang="en-US" dirty="0" err="1" smtClean="0"/>
              <a:t>hist</a:t>
            </a:r>
            <a:r>
              <a:rPr lang="en-US" dirty="0" smtClean="0"/>
              <a:t>, boxplot, scatter, crosstab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step2.3 deal with the missing value and duplicates</a:t>
            </a:r>
          </a:p>
          <a:p>
            <a:r>
              <a:rPr lang="en-US" dirty="0" smtClean="0"/>
              <a:t># Step 3: Parse the data        </a:t>
            </a:r>
          </a:p>
          <a:p>
            <a:pPr marL="0" indent="0">
              <a:buNone/>
            </a:pPr>
            <a:r>
              <a:rPr lang="en-US" dirty="0" smtClean="0"/>
              <a:t>             step3.1 generate the correlation matrix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step3.2 create new variables- dummy or consolidate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step3.3 generate the data for modeling</a:t>
            </a:r>
          </a:p>
          <a:p>
            <a:r>
              <a:rPr lang="en-US" dirty="0" smtClean="0"/>
              <a:t># step 4: Build the model         </a:t>
            </a:r>
          </a:p>
          <a:p>
            <a:pPr marL="0" indent="0">
              <a:buNone/>
            </a:pPr>
            <a:r>
              <a:rPr lang="en-US" dirty="0" smtClean="0"/>
              <a:t>              step4.1 OLS for continuous variable: </a:t>
            </a:r>
            <a:r>
              <a:rPr lang="en-US" dirty="0" err="1" smtClean="0"/>
              <a:t>int_rate</a:t>
            </a:r>
            <a:r>
              <a:rPr lang="en-US" dirty="0" smtClean="0"/>
              <a:t> (R ^2, MSE)        </a:t>
            </a:r>
          </a:p>
          <a:p>
            <a:pPr marL="0" indent="0">
              <a:buNone/>
            </a:pPr>
            <a:r>
              <a:rPr lang="en-US" dirty="0" smtClean="0"/>
              <a:t>              step4.2 KNN for categorical variable: </a:t>
            </a:r>
            <a:r>
              <a:rPr lang="en-US" dirty="0" err="1" smtClean="0"/>
              <a:t>int_rate_cate</a:t>
            </a:r>
            <a:r>
              <a:rPr lang="en-US" dirty="0" smtClean="0"/>
              <a:t> (Accuracy rate, AUC)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step4.3 Decision Tree for ..(AUC)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step4.4 Random Forest for ..(AUC)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18" y="121998"/>
            <a:ext cx="11221528" cy="1325563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2.2 Model Insights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418" y="1447561"/>
            <a:ext cx="10515600" cy="486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Data snapshot: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8" y="2085275"/>
            <a:ext cx="11221528" cy="3197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308" y="5434641"/>
            <a:ext cx="11031747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shape</a:t>
            </a:r>
          </a:p>
          <a:p>
            <a:r>
              <a:rPr lang="en-US" dirty="0" smtClean="0"/>
              <a:t>Variable selection and exclude outlier</a:t>
            </a:r>
          </a:p>
          <a:p>
            <a:r>
              <a:rPr lang="en-US" dirty="0" smtClean="0"/>
              <a:t>(887379 , 74)   ==== &gt; (867304, 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60227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2.3 Model Insights: </a:t>
            </a:r>
            <a:r>
              <a:rPr lang="en-US" b="1" dirty="0" err="1" smtClean="0">
                <a:solidFill>
                  <a:schemeClr val="bg1"/>
                </a:solidFill>
              </a:rPr>
              <a:t>annual_income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1325563"/>
            <a:ext cx="5554213" cy="3444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52" y="1325563"/>
            <a:ext cx="5538158" cy="3260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034" y="4951563"/>
            <a:ext cx="1030856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Insights: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there are some outliers that drag the distribution of annual income very steep.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Filter by </a:t>
            </a:r>
            <a:r>
              <a:rPr lang="en-US" sz="2000" dirty="0" err="1" smtClean="0"/>
              <a:t>annual_income</a:t>
            </a:r>
            <a:r>
              <a:rPr lang="en-US" sz="2000" dirty="0" smtClean="0"/>
              <a:t> &gt; $200,000. The rows goes from 887,379 to 867,304. however, has a nicer distribution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662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33" y="63289"/>
            <a:ext cx="11514825" cy="1103218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2.4 Model Insights – length of employment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8548"/>
            <a:ext cx="5831457" cy="3844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9583"/>
            <a:ext cx="5670430" cy="3916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074" y="5628550"/>
            <a:ext cx="1118558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 even though most of them have more than 10 years working experience, but the average interest rate among group are similar. =&gt; exclude this variable.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318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14" y="51758"/>
            <a:ext cx="11195697" cy="836335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2.5 Model Insight: Purpose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946" y="836336"/>
            <a:ext cx="5637866" cy="500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5" y="836335"/>
            <a:ext cx="5264533" cy="4505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114" y="5842337"/>
            <a:ext cx="11195697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number of debt consolidation is largest; The average interest rate for small business is highest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New variable =&gt; three level =&gt; debt consolidation,  small business, others.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776377" y="1042787"/>
            <a:ext cx="327804" cy="3105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10193547" y="895127"/>
            <a:ext cx="313426" cy="36433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31415" cy="1013663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2.6 Model Insights: Label- Interest rate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788"/>
            <a:ext cx="43307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1592" y="1554679"/>
            <a:ext cx="340312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Summary:</a:t>
            </a: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mean         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13.246740</a:t>
            </a:r>
          </a:p>
          <a:p>
            <a:r>
              <a:rPr lang="en-US" dirty="0" err="1">
                <a:solidFill>
                  <a:prstClr val="black"/>
                </a:solidFill>
                <a:latin typeface="Courier" charset="0"/>
              </a:rPr>
              <a:t>std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          4.381867</a:t>
            </a:r>
          </a:p>
          <a:p>
            <a:r>
              <a:rPr lang="fi-FI" dirty="0">
                <a:solidFill>
                  <a:prstClr val="black"/>
                </a:solidFill>
                <a:latin typeface="Courier" charset="0"/>
              </a:rPr>
              <a:t>min           5.320000</a:t>
            </a:r>
          </a:p>
          <a:p>
            <a:r>
              <a:rPr lang="fi-FI" dirty="0">
                <a:solidFill>
                  <a:prstClr val="black"/>
                </a:solidFill>
                <a:latin typeface="Courier" charset="0"/>
              </a:rPr>
              <a:t>25%           9.990000</a:t>
            </a:r>
          </a:p>
          <a:p>
            <a:r>
              <a:rPr lang="fi-FI" dirty="0">
                <a:solidFill>
                  <a:prstClr val="black"/>
                </a:solidFill>
                <a:latin typeface="Courier" charset="0"/>
              </a:rPr>
              <a:t>50%          12.990000</a:t>
            </a:r>
          </a:p>
          <a:p>
            <a:r>
              <a:rPr lang="fi-FI" dirty="0">
                <a:solidFill>
                  <a:prstClr val="black"/>
                </a:solidFill>
                <a:latin typeface="Courier" charset="0"/>
              </a:rPr>
              <a:t>75%          16.200000</a:t>
            </a:r>
          </a:p>
          <a:p>
            <a:r>
              <a:rPr lang="fr-FR" dirty="0">
                <a:solidFill>
                  <a:prstClr val="black"/>
                </a:solidFill>
                <a:latin typeface="Courier" charset="0"/>
              </a:rPr>
              <a:t>max          28.990000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1592" y="4025336"/>
            <a:ext cx="340312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Generate new label: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Int_1: 5% - 10%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Int_2: 10% - 15%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Int_3: &gt; 15%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27939" y="5699745"/>
            <a:ext cx="1044167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Insights: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Transform interest rate into categorical variable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13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870"/>
            <a:ext cx="10427898" cy="976685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3. Model- overview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81786"/>
              </p:ext>
            </p:extLst>
          </p:nvPr>
        </p:nvGraphicFramePr>
        <p:xfrm>
          <a:off x="838200" y="3740690"/>
          <a:ext cx="10962736" cy="268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99"/>
                <a:gridCol w="2331359"/>
                <a:gridCol w="2760453"/>
                <a:gridCol w="3674853"/>
                <a:gridCol w="1656272"/>
              </a:tblGrid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</a:tr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Loan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r>
                        <a:rPr lang="en-US" baseline="0" dirty="0" smtClean="0"/>
                        <a:t> Rate ( continuous)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R^2, AIC</a:t>
                      </a:r>
                      <a:endParaRPr lang="en-US" dirty="0"/>
                    </a:p>
                  </a:txBody>
                  <a:tcPr/>
                </a:tc>
              </a:tr>
              <a:tr h="35155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 Income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r>
                        <a:rPr lang="en-US" baseline="0" dirty="0" smtClean="0"/>
                        <a:t> Rate ( Categorical)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KNN, Decision Tree, 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Accuracy, AUC</a:t>
                      </a:r>
                      <a:endParaRPr lang="en-US" dirty="0"/>
                    </a:p>
                  </a:txBody>
                  <a:tcPr/>
                </a:tc>
              </a:tr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Verification</a:t>
                      </a:r>
                      <a:r>
                        <a:rPr lang="en-US" baseline="0" dirty="0" smtClean="0"/>
                        <a:t> Indicator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652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8580546"/>
              </p:ext>
            </p:extLst>
          </p:nvPr>
        </p:nvGraphicFramePr>
        <p:xfrm>
          <a:off x="2329132" y="1121433"/>
          <a:ext cx="6832121" cy="2809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1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793</Words>
  <Application>Microsoft Macintosh PowerPoint</Application>
  <PresentationFormat>Widescreen</PresentationFormat>
  <Paragraphs>200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Courier</vt:lpstr>
      <vt:lpstr>HelveticaNeue</vt:lpstr>
      <vt:lpstr>Arial</vt:lpstr>
      <vt:lpstr>Office Theme</vt:lpstr>
      <vt:lpstr>Project: Lending club loan</vt:lpstr>
      <vt:lpstr>1.1Background</vt:lpstr>
      <vt:lpstr>2.1 Model insights: Data Step Summaries</vt:lpstr>
      <vt:lpstr>2.2 Model Insights</vt:lpstr>
      <vt:lpstr>2.3 Model Insights: annual_income </vt:lpstr>
      <vt:lpstr>2.4 Model Insights – length of employment</vt:lpstr>
      <vt:lpstr>2.5 Model Insight: Purpose</vt:lpstr>
      <vt:lpstr>2.6 Model Insights: Label- Interest rate</vt:lpstr>
      <vt:lpstr>3. Model- overview</vt:lpstr>
      <vt:lpstr>3.1 Model1 OLS</vt:lpstr>
      <vt:lpstr>3.1 Model1 OLS </vt:lpstr>
      <vt:lpstr>3.2 Model : KNN</vt:lpstr>
      <vt:lpstr>3.3 Model : Decision Tree</vt:lpstr>
      <vt:lpstr>3.3 Model  Random Forest</vt:lpstr>
      <vt:lpstr>4 Conclusion</vt:lpstr>
      <vt:lpstr> 5 Next step</vt:lpstr>
      <vt:lpstr> 6 Acknowledge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wei</dc:creator>
  <cp:lastModifiedBy>wei wei</cp:lastModifiedBy>
  <cp:revision>49</cp:revision>
  <dcterms:created xsi:type="dcterms:W3CDTF">2016-09-20T17:02:55Z</dcterms:created>
  <dcterms:modified xsi:type="dcterms:W3CDTF">2016-09-21T22:05:37Z</dcterms:modified>
</cp:coreProperties>
</file>